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3"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4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977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624142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697611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977443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490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9C6F6A-F914-44D3-8D37-B97323679D6E}"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995663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9C6F6A-F914-44D3-8D37-B97323679D6E}" type="datetimeFigureOut">
              <a:rPr lang="en-US" smtClean="0"/>
              <a:t>11/10/2018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275582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9C6F6A-F914-44D3-8D37-B97323679D6E}" type="datetimeFigureOut">
              <a:rPr lang="en-US" smtClean="0"/>
              <a:t>11/10/2018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707587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D9C6F6A-F914-44D3-8D37-B97323679D6E}" type="datetimeFigureOut">
              <a:rPr lang="en-US" smtClean="0"/>
              <a:t>11/10/2018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73354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D9C6F6A-F914-44D3-8D37-B97323679D6E}" type="datetimeFigureOut">
              <a:rPr lang="en-US" smtClean="0"/>
              <a:t>11/10/2018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3C5B8D-FA99-4086-AE0F-0EECEF4C6A10}" type="slidenum">
              <a:rPr lang="en-US" smtClean="0"/>
              <a:t>‹#›</a:t>
            </a:fld>
            <a:endParaRPr lang="en-US"/>
          </a:p>
        </p:txBody>
      </p:sp>
    </p:spTree>
    <p:extLst>
      <p:ext uri="{BB962C8B-B14F-4D97-AF65-F5344CB8AC3E}">
        <p14:creationId xmlns:p14="http://schemas.microsoft.com/office/powerpoint/2010/main" val="2610976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9C6F6A-F914-44D3-8D37-B97323679D6E}"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400845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D9C6F6A-F914-44D3-8D37-B97323679D6E}" type="datetimeFigureOut">
              <a:rPr lang="en-US" smtClean="0"/>
              <a:t>11/10/2018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3C5B8D-FA99-4086-AE0F-0EECEF4C6A1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327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2618" y="304801"/>
            <a:ext cx="11319164" cy="5888215"/>
          </a:xfrm>
          <a:prstGeom prst="rect">
            <a:avLst/>
          </a:prstGeom>
        </p:spPr>
        <p:txBody>
          <a:bodyPr wrap="square">
            <a:spAutoFit/>
          </a:bodyPr>
          <a:lstStyle/>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University of </a:t>
            </a:r>
            <a:r>
              <a:rPr lang="en-US" sz="2800" b="1" dirty="0" err="1"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Diyala</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College of Engineering</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Department of Electronics Engineering </a:t>
            </a:r>
          </a:p>
          <a:p>
            <a:pPr>
              <a:lnSpc>
                <a:spcPct val="107000"/>
              </a:lnSpc>
            </a:pPr>
            <a:endParaRPr lang="en-US" sz="16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Number: U103</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Name: Computer Science</a:t>
            </a: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Lecture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(5)</a:t>
            </a: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Asst. Lect. Wurod </a:t>
            </a:r>
            <a:r>
              <a:rPr lang="en-US" sz="2400" b="1" dirty="0" err="1" smtClean="0">
                <a:solidFill>
                  <a:srgbClr val="000000"/>
                </a:solidFill>
                <a:latin typeface="Times New Roman" panose="02020603050405020304" pitchFamily="18" charset="0"/>
                <a:ea typeface="Calibri" panose="020F0502020204030204" pitchFamily="34" charset="0"/>
                <a:cs typeface="Arial" panose="020B0604020202020204" pitchFamily="34" charset="0"/>
              </a:rPr>
              <a:t>Qasim</a:t>
            </a: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Mohamed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2" descr="Image result for university of diyala sign"/>
          <p:cNvPicPr>
            <a:picLocks noChangeAspect="1" noChangeArrowheads="1"/>
          </p:cNvPicPr>
          <p:nvPr/>
        </p:nvPicPr>
        <p:blipFill>
          <a:blip r:embed="rId2"/>
          <a:srcRect/>
          <a:stretch>
            <a:fillRect/>
          </a:stretch>
        </p:blipFill>
        <p:spPr bwMode="auto">
          <a:xfrm>
            <a:off x="512618" y="304801"/>
            <a:ext cx="2164545" cy="3015019"/>
          </a:xfrm>
          <a:prstGeom prst="rect">
            <a:avLst/>
          </a:prstGeom>
          <a:noFill/>
        </p:spPr>
      </p:pic>
      <p:pic>
        <p:nvPicPr>
          <p:cNvPr id="6" name="Picture 2" descr="Image result for Diyala university Engineering sign">
            <a:extLst>
              <a:ext uri="{FF2B5EF4-FFF2-40B4-BE49-F238E27FC236}">
                <a16:creationId xmlns="" xmlns:a16="http://schemas.microsoft.com/office/drawing/2014/main" id="{CA6F3B81-7C44-4D32-AAD4-C7E23A77D9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1091" y="304800"/>
            <a:ext cx="2410691" cy="251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753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207" y="931141"/>
            <a:ext cx="10515600" cy="4351338"/>
          </a:xfrm>
        </p:spPr>
        <p:txBody>
          <a:bodyPr>
            <a:noAutofit/>
          </a:bodyPr>
          <a:lstStyle/>
          <a:p>
            <a:pPr algn="ctr"/>
            <a:r>
              <a:rPr lang="en-US" sz="3200" b="1" dirty="0"/>
              <a:t>ROM (Read Only Memory</a:t>
            </a:r>
            <a:r>
              <a:rPr lang="en-US" sz="3200" b="1" dirty="0" smtClean="0"/>
              <a:t>)</a:t>
            </a:r>
            <a:endParaRPr lang="en-US" dirty="0"/>
          </a:p>
        </p:txBody>
      </p:sp>
      <p:sp>
        <p:nvSpPr>
          <p:cNvPr id="4" name="Rectangle 3"/>
          <p:cNvSpPr/>
          <p:nvPr/>
        </p:nvSpPr>
        <p:spPr>
          <a:xfrm>
            <a:off x="620207" y="1952648"/>
            <a:ext cx="11100738" cy="4031873"/>
          </a:xfrm>
          <a:prstGeom prst="rect">
            <a:avLst/>
          </a:prstGeom>
        </p:spPr>
        <p:txBody>
          <a:bodyPr wrap="square">
            <a:spAutoFit/>
          </a:bodyPr>
          <a:lstStyle/>
          <a:p>
            <a:r>
              <a:rPr lang="en-US" sz="3200" dirty="0">
                <a:solidFill>
                  <a:srgbClr val="000000"/>
                </a:solidFill>
                <a:latin typeface="Times New Roman" panose="02020603050405020304" pitchFamily="18" charset="0"/>
                <a:ea typeface="Times New Roman" panose="02020603050405020304" pitchFamily="18" charset="0"/>
              </a:rPr>
              <a:t>ROM stands for </a:t>
            </a:r>
            <a:r>
              <a:rPr lang="en-US" sz="3200" b="1" dirty="0">
                <a:solidFill>
                  <a:srgbClr val="000000"/>
                </a:solidFill>
                <a:latin typeface="Times New Roman" panose="02020603050405020304" pitchFamily="18" charset="0"/>
                <a:ea typeface="Times New Roman" panose="02020603050405020304" pitchFamily="18" charset="0"/>
              </a:rPr>
              <a:t>Read Only Memory</a:t>
            </a:r>
            <a:r>
              <a:rPr lang="en-US" sz="3200" dirty="0">
                <a:solidFill>
                  <a:srgbClr val="000000"/>
                </a:solidFill>
                <a:latin typeface="Times New Roman" panose="02020603050405020304" pitchFamily="18" charset="0"/>
                <a:ea typeface="Times New Roman" panose="02020603050405020304" pitchFamily="18" charset="0"/>
              </a:rPr>
              <a:t>. The memory from which we can only read but cannot write on it. This type of memory is non-volatile. The information is stored permanently in such memories during manufacture. A ROM stores such instructions that are required to start a computer. This operation is referred to as </a:t>
            </a:r>
            <a:r>
              <a:rPr lang="en-US" sz="3200" b="1" dirty="0">
                <a:solidFill>
                  <a:srgbClr val="000000"/>
                </a:solidFill>
                <a:latin typeface="Times New Roman" panose="02020603050405020304" pitchFamily="18" charset="0"/>
                <a:ea typeface="Times New Roman" panose="02020603050405020304" pitchFamily="18" charset="0"/>
              </a:rPr>
              <a:t>bootstrap</a:t>
            </a:r>
            <a:r>
              <a:rPr lang="en-US" sz="3200" dirty="0">
                <a:solidFill>
                  <a:srgbClr val="000000"/>
                </a:solidFill>
                <a:latin typeface="Times New Roman" panose="02020603050405020304" pitchFamily="18" charset="0"/>
                <a:ea typeface="Times New Roman" panose="02020603050405020304" pitchFamily="18" charset="0"/>
              </a:rPr>
              <a:t>. ROM chips are not only used in the computer but also in other electronic items like washing machine and microwave oven</a:t>
            </a:r>
            <a:endParaRPr lang="en-US" sz="3200" dirty="0"/>
          </a:p>
        </p:txBody>
      </p:sp>
    </p:spTree>
    <p:extLst>
      <p:ext uri="{BB962C8B-B14F-4D97-AF65-F5344CB8AC3E}">
        <p14:creationId xmlns:p14="http://schemas.microsoft.com/office/powerpoint/2010/main" val="3678543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ROM"/>
          <p:cNvPicPr/>
          <p:nvPr/>
        </p:nvPicPr>
        <p:blipFill>
          <a:blip r:embed="rId2">
            <a:extLst>
              <a:ext uri="{28A0092B-C50C-407E-A947-70E740481C1C}">
                <a14:useLocalDpi xmlns:a14="http://schemas.microsoft.com/office/drawing/2010/main" val="0"/>
              </a:ext>
            </a:extLst>
          </a:blip>
          <a:srcRect/>
          <a:stretch>
            <a:fillRect/>
          </a:stretch>
        </p:blipFill>
        <p:spPr bwMode="auto">
          <a:xfrm>
            <a:off x="2826328" y="1132293"/>
            <a:ext cx="6823450" cy="3813780"/>
          </a:xfrm>
          <a:prstGeom prst="rect">
            <a:avLst/>
          </a:prstGeom>
          <a:noFill/>
          <a:ln>
            <a:noFill/>
          </a:ln>
        </p:spPr>
      </p:pic>
    </p:spTree>
    <p:extLst>
      <p:ext uri="{BB962C8B-B14F-4D97-AF65-F5344CB8AC3E}">
        <p14:creationId xmlns:p14="http://schemas.microsoft.com/office/powerpoint/2010/main" val="837233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4855" y="661843"/>
            <a:ext cx="10515600" cy="4351338"/>
          </a:xfrm>
        </p:spPr>
        <p:txBody>
          <a:bodyPr>
            <a:noAutofit/>
          </a:bodyPr>
          <a:lstStyle/>
          <a:p>
            <a:r>
              <a:rPr lang="en-US" sz="3200" dirty="0" smtClean="0"/>
              <a:t>Let </a:t>
            </a:r>
            <a:r>
              <a:rPr lang="en-US" sz="3200" dirty="0"/>
              <a:t>us now discuss the various types of ROMs and their characteristics.</a:t>
            </a:r>
          </a:p>
          <a:p>
            <a:r>
              <a:rPr lang="en-US" sz="3200" dirty="0"/>
              <a:t>MROM (Masked ROM)</a:t>
            </a:r>
          </a:p>
          <a:p>
            <a:r>
              <a:rPr lang="en-US" sz="3200" dirty="0"/>
              <a:t>The very first ROMs were hard-wired devices that contained a pre-programmed set of data or instructions. These kind of ROMs are known as masked ROMs, which are inexpensive.</a:t>
            </a:r>
          </a:p>
          <a:p>
            <a:r>
              <a:rPr lang="en-US" sz="3200" dirty="0"/>
              <a:t>PROM (Programmable Read Only Memory)</a:t>
            </a:r>
          </a:p>
          <a:p>
            <a:r>
              <a:rPr lang="en-US" sz="3200" dirty="0"/>
              <a:t>PROM is read-only memory that can be modified only once by a user. The user buys a blank PROM and enters the desired contents using a PROM program. Inside the PROM chip, there are small fuses which are burnt open during programming. It can be programmed only once and is not erasable.</a:t>
            </a:r>
          </a:p>
          <a:p>
            <a:endParaRPr lang="en-US" sz="3200" dirty="0"/>
          </a:p>
          <a:p>
            <a:pPr marL="0" indent="0">
              <a:buNone/>
            </a:pPr>
            <a:endParaRPr lang="en-US" sz="3200" dirty="0"/>
          </a:p>
        </p:txBody>
      </p:sp>
    </p:spTree>
    <p:extLst>
      <p:ext uri="{BB962C8B-B14F-4D97-AF65-F5344CB8AC3E}">
        <p14:creationId xmlns:p14="http://schemas.microsoft.com/office/powerpoint/2010/main" val="2059330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4044" y="1277698"/>
            <a:ext cx="10058400" cy="4023360"/>
          </a:xfrm>
        </p:spPr>
        <p:txBody>
          <a:bodyPr>
            <a:noAutofit/>
          </a:bodyPr>
          <a:lstStyle/>
          <a:p>
            <a:r>
              <a:rPr lang="en-US" sz="2800" dirty="0"/>
              <a:t>EPROM (Erasable and Programmable Read Only Memory)</a:t>
            </a:r>
          </a:p>
          <a:p>
            <a:r>
              <a:rPr lang="en-US" sz="2800" dirty="0"/>
              <a:t>EPROM can be erased by exposing it to ultra-violet light for a duration of up to 40 minutes. Usually, an EPROM eraser achieves this function. During programming, an electrical charge is trapped in an insulated gate region. The charge is retained for more than 10 years because the charge has no leakage path. For erasing this charge, ultra-violet light is passed through a quartz crystal window (lid). This exposure to ultra-violet light dissipates the charge. During normal use, the quartz lid is sealed with a sticker.</a:t>
            </a:r>
          </a:p>
          <a:p>
            <a:endParaRPr lang="en-US" sz="2800" dirty="0"/>
          </a:p>
        </p:txBody>
      </p:sp>
    </p:spTree>
    <p:extLst>
      <p:ext uri="{BB962C8B-B14F-4D97-AF65-F5344CB8AC3E}">
        <p14:creationId xmlns:p14="http://schemas.microsoft.com/office/powerpoint/2010/main" val="3772717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86691" y="668994"/>
            <a:ext cx="10266219" cy="4642296"/>
          </a:xfrm>
          <a:prstGeom prst="rect">
            <a:avLst/>
          </a:prstGeom>
        </p:spPr>
        <p:txBody>
          <a:bodyPr wrap="square">
            <a:spAutoFit/>
          </a:bodyPr>
          <a:lstStyle/>
          <a:p>
            <a:pPr marR="30480">
              <a:lnSpc>
                <a:spcPct val="150000"/>
              </a:lnSpc>
              <a:spcBef>
                <a:spcPts val="240"/>
              </a:spcBef>
              <a:spcAft>
                <a:spcPts val="240"/>
              </a:spcAft>
            </a:pPr>
            <a:r>
              <a:rPr lang="en-US" sz="2800" spc="-75" dirty="0">
                <a:solidFill>
                  <a:srgbClr val="121214"/>
                </a:solidFill>
                <a:latin typeface="Times New Roman" panose="02020603050405020304" pitchFamily="18" charset="0"/>
                <a:ea typeface="Times New Roman" panose="02020603050405020304" pitchFamily="18" charset="0"/>
                <a:cs typeface="Arial" panose="020B0604020202020204" pitchFamily="34" charset="0"/>
              </a:rPr>
              <a:t>EEPROM (Electrically Erasable and Programmable Read Only Memory)</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0480" marR="30480" algn="just">
              <a:lnSpc>
                <a:spcPct val="150000"/>
              </a:lnSpc>
              <a:spcBef>
                <a:spcPts val="0"/>
              </a:spcBef>
              <a:spcAft>
                <a:spcPts val="720"/>
              </a:spcAft>
            </a:pPr>
            <a:r>
              <a:rPr lang="en-US" sz="28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EEPROM is programmed and erased electrically. It can be erased and reprogrammed about ten thousand times. Both erasing and programming take about 4 to 10 </a:t>
            </a:r>
            <a:r>
              <a:rPr lang="en-US" sz="2800" dirty="0" err="1">
                <a:solidFill>
                  <a:srgbClr val="000000"/>
                </a:solidFill>
                <a:latin typeface="Times New Roman" panose="02020603050405020304" pitchFamily="18" charset="0"/>
                <a:ea typeface="Times New Roman" panose="02020603050405020304" pitchFamily="18" charset="0"/>
                <a:cs typeface="Arial" panose="020B0604020202020204" pitchFamily="34" charset="0"/>
              </a:rPr>
              <a:t>ms</a:t>
            </a:r>
            <a:r>
              <a:rPr lang="en-US" sz="28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(millisecond). In EEPROM, any location can be selectively erased and programmed. EEPROMs can be erased one byte at a time, rather than erasing the entire chip. Hence, the process of reprogramming is flexible but slow.</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39384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7017" y="663086"/>
            <a:ext cx="8797637" cy="4921860"/>
          </a:xfrm>
          <a:prstGeom prst="rect">
            <a:avLst/>
          </a:prstGeom>
        </p:spPr>
        <p:txBody>
          <a:bodyPr wrap="square">
            <a:spAutoFit/>
          </a:bodyPr>
          <a:lstStyle/>
          <a:p>
            <a:pPr marL="30480" marR="30480" algn="just">
              <a:lnSpc>
                <a:spcPct val="150000"/>
              </a:lnSpc>
              <a:spcBef>
                <a:spcPts val="0"/>
              </a:spcBef>
              <a:spcAft>
                <a:spcPts val="720"/>
              </a:spcAft>
            </a:pPr>
            <a:r>
              <a:rPr lang="en-US" sz="24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The advantages of ROM are as follows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375"/>
              </a:spcAft>
              <a:buSzPts val="1000"/>
              <a:buFont typeface="Symbol" panose="05050102010706020507" pitchFamily="18" charset="2"/>
              <a:buChar char=""/>
              <a:tabLst>
                <a:tab pos="457200" algn="l"/>
              </a:tabLst>
            </a:pPr>
            <a:r>
              <a:rPr lang="en-US" sz="24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Non-volatile in nature</a:t>
            </a:r>
            <a:endParaRPr lang="en-US" sz="20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375"/>
              </a:spcAft>
              <a:buSzPts val="1000"/>
              <a:buFont typeface="Symbol" panose="05050102010706020507" pitchFamily="18" charset="2"/>
              <a:buChar char=""/>
              <a:tabLst>
                <a:tab pos="457200" algn="l"/>
              </a:tabLst>
            </a:pPr>
            <a:r>
              <a:rPr lang="en-US" sz="24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Cannot be accidentally changed</a:t>
            </a:r>
            <a:endParaRPr lang="en-US" sz="20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375"/>
              </a:spcAft>
              <a:buSzPts val="1000"/>
              <a:buFont typeface="Symbol" panose="05050102010706020507" pitchFamily="18" charset="2"/>
              <a:buChar char=""/>
              <a:tabLst>
                <a:tab pos="457200" algn="l"/>
              </a:tabLst>
            </a:pPr>
            <a:r>
              <a:rPr lang="en-US" sz="24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Cheaper than RAMs</a:t>
            </a:r>
            <a:endParaRPr lang="en-US" sz="20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375"/>
              </a:spcAft>
              <a:buSzPts val="1000"/>
              <a:buFont typeface="Symbol" panose="05050102010706020507" pitchFamily="18" charset="2"/>
              <a:buChar char=""/>
              <a:tabLst>
                <a:tab pos="457200" algn="l"/>
              </a:tabLst>
            </a:pPr>
            <a:r>
              <a:rPr lang="en-US" sz="24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Easy to test</a:t>
            </a:r>
            <a:endParaRPr lang="en-US" sz="20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375"/>
              </a:spcAft>
              <a:buSzPts val="1000"/>
              <a:buFont typeface="Symbol" panose="05050102010706020507" pitchFamily="18" charset="2"/>
              <a:buChar char=""/>
              <a:tabLst>
                <a:tab pos="457200" algn="l"/>
              </a:tabLst>
            </a:pPr>
            <a:r>
              <a:rPr lang="en-US" sz="24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More reliable than RAMs</a:t>
            </a:r>
            <a:endParaRPr lang="en-US" sz="20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375"/>
              </a:spcAft>
              <a:buSzPts val="1000"/>
              <a:buFont typeface="Symbol" panose="05050102010706020507" pitchFamily="18" charset="2"/>
              <a:buChar char=""/>
              <a:tabLst>
                <a:tab pos="457200" algn="l"/>
              </a:tabLst>
            </a:pPr>
            <a:r>
              <a:rPr lang="en-US" sz="24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Static and do not require refreshing</a:t>
            </a:r>
            <a:endParaRPr lang="en-US" sz="20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375"/>
              </a:spcAft>
              <a:buSzPts val="1000"/>
              <a:buFont typeface="Symbol" panose="05050102010706020507" pitchFamily="18" charset="2"/>
              <a:buChar char=""/>
              <a:tabLst>
                <a:tab pos="457200" algn="l"/>
              </a:tabLst>
            </a:pPr>
            <a:r>
              <a:rPr lang="en-US" sz="24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Contents are always known and can be verified</a:t>
            </a:r>
            <a:endParaRPr lang="en-US" sz="2000" dirty="0">
              <a:solidFill>
                <a:srgbClr val="000000"/>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66376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1025" y="149352"/>
            <a:ext cx="10058400" cy="3566160"/>
          </a:xfrm>
        </p:spPr>
        <p:txBody>
          <a:bodyPr/>
          <a:lstStyle/>
          <a:p>
            <a:r>
              <a:rPr lang="en-US" dirty="0" smtClean="0"/>
              <a:t>Practical Laboratory Part </a:t>
            </a:r>
            <a:endParaRPr lang="en-US" dirty="0"/>
          </a:p>
        </p:txBody>
      </p:sp>
    </p:spTree>
    <p:extLst>
      <p:ext uri="{BB962C8B-B14F-4D97-AF65-F5344CB8AC3E}">
        <p14:creationId xmlns:p14="http://schemas.microsoft.com/office/powerpoint/2010/main" val="143927463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50</TotalTime>
  <Words>362</Words>
  <Application>Microsoft Office PowerPoint</Application>
  <PresentationFormat>Widescreen</PresentationFormat>
  <Paragraphs>35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Symbol</vt:lpstr>
      <vt:lpstr>Times New Roman</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Practical Laboratory Part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wurod mohamed</dc:creator>
  <cp:lastModifiedBy>wurod mohamed</cp:lastModifiedBy>
  <cp:revision>12</cp:revision>
  <dcterms:created xsi:type="dcterms:W3CDTF">2018-11-11T05:21:12Z</dcterms:created>
  <dcterms:modified xsi:type="dcterms:W3CDTF">2018-11-11T06:24:31Z</dcterms:modified>
</cp:coreProperties>
</file>